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62" r:id="rId3"/>
    <p:sldId id="277" r:id="rId4"/>
    <p:sldId id="258" r:id="rId5"/>
    <p:sldId id="259" r:id="rId6"/>
    <p:sldId id="263" r:id="rId7"/>
    <p:sldId id="261" r:id="rId8"/>
    <p:sldId id="276" r:id="rId9"/>
    <p:sldId id="275" r:id="rId10"/>
    <p:sldId id="274" r:id="rId11"/>
    <p:sldId id="285" r:id="rId12"/>
    <p:sldId id="265" r:id="rId13"/>
    <p:sldId id="264" r:id="rId14"/>
    <p:sldId id="282" r:id="rId15"/>
    <p:sldId id="271" r:id="rId16"/>
    <p:sldId id="279" r:id="rId17"/>
    <p:sldId id="278" r:id="rId18"/>
    <p:sldId id="270" r:id="rId19"/>
    <p:sldId id="280" r:id="rId20"/>
    <p:sldId id="266" r:id="rId21"/>
    <p:sldId id="281" r:id="rId22"/>
    <p:sldId id="284" r:id="rId23"/>
    <p:sldId id="286" r:id="rId24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432" autoAdjust="0"/>
  </p:normalViewPr>
  <p:slideViewPr>
    <p:cSldViewPr>
      <p:cViewPr varScale="1">
        <p:scale>
          <a:sx n="93" d="100"/>
          <a:sy n="93" d="100"/>
        </p:scale>
        <p:origin x="-21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mastrandea\Desktop\New%20AADR\Monthly%20Reports%20Cha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mastrandea\Desktop\New%20AADR\Monthly%20Reports%20Chart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jmastrandea\Desktop\New%20AADR\Monthly%20Reports%20Char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en-US" sz="1000"/>
              <a:t>Albemarle County Public Schools</a:t>
            </a:r>
          </a:p>
          <a:p>
            <a:pPr>
              <a:defRPr sz="1000"/>
            </a:pPr>
            <a:r>
              <a:rPr lang="en-US" sz="1000"/>
              <a:t>Compensation YTD </a:t>
            </a:r>
            <a:br>
              <a:rPr lang="en-US" sz="1000"/>
            </a:br>
            <a:r>
              <a:rPr lang="en-US" sz="1000"/>
              <a:t>October 31, 2015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sz="800" b="1"/>
                      <a:t>Staff Estimated Compensation Savings*
$880,437
0.64%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numFmt formatCode="0.00%" sourceLinked="0"/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'Pie Chart Data'!$A$1:$C$1</c:f>
              <c:strCache>
                <c:ptCount val="3"/>
                <c:pt idx="0">
                  <c:v>Year to Date Compensation</c:v>
                </c:pt>
                <c:pt idx="1">
                  <c:v>Staff Estimated Compensation Savings</c:v>
                </c:pt>
                <c:pt idx="2">
                  <c:v>Remaining</c:v>
                </c:pt>
              </c:strCache>
            </c:strRef>
          </c:cat>
          <c:val>
            <c:numRef>
              <c:f>'Pie Chart Data'!$A$2:$C$2</c:f>
              <c:numCache>
                <c:formatCode>"$"#,##0;\("$"#,##0\)</c:formatCode>
                <c:ptCount val="3"/>
                <c:pt idx="0">
                  <c:v>30121090</c:v>
                </c:pt>
                <c:pt idx="1">
                  <c:v>880437</c:v>
                </c:pt>
                <c:pt idx="2">
                  <c:v>109830167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Compensation Expenses on a Monthly </a:t>
            </a:r>
            <a:r>
              <a:rPr lang="en-US" sz="1200" dirty="0" smtClean="0"/>
              <a:t>Basis</a:t>
            </a:r>
          </a:p>
          <a:p>
            <a:pPr>
              <a:defRPr/>
            </a:pPr>
            <a:r>
              <a:rPr lang="en-US" sz="1200" dirty="0" smtClean="0"/>
              <a:t> </a:t>
            </a:r>
            <a:endParaRPr lang="en-US" sz="12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'Pie Chart Data'!$A$9:$D$9</c:f>
              <c:strCache>
                <c:ptCount val="4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</c:strCache>
            </c:strRef>
          </c:cat>
          <c:val>
            <c:numRef>
              <c:f>'Pie Chart Data'!$A$10:$D$10</c:f>
              <c:numCache>
                <c:formatCode>_("$"* #,##0.00_);_("$"* \(#,##0.00\);_("$"* "-"??_);_(@_)</c:formatCode>
                <c:ptCount val="4"/>
                <c:pt idx="0">
                  <c:v>3217127</c:v>
                </c:pt>
                <c:pt idx="1">
                  <c:v>2999669</c:v>
                </c:pt>
                <c:pt idx="2">
                  <c:v>11915253</c:v>
                </c:pt>
                <c:pt idx="3">
                  <c:v>11989041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659328"/>
        <c:axId val="116660864"/>
      </c:barChart>
      <c:catAx>
        <c:axId val="116659328"/>
        <c:scaling>
          <c:orientation val="minMax"/>
        </c:scaling>
        <c:delete val="0"/>
        <c:axPos val="b"/>
        <c:majorTickMark val="out"/>
        <c:minorTickMark val="none"/>
        <c:tickLblPos val="nextTo"/>
        <c:crossAx val="116660864"/>
        <c:crosses val="autoZero"/>
        <c:auto val="1"/>
        <c:lblAlgn val="ctr"/>
        <c:lblOffset val="100"/>
        <c:noMultiLvlLbl val="0"/>
      </c:catAx>
      <c:valAx>
        <c:axId val="116660864"/>
        <c:scaling>
          <c:orientation val="minMax"/>
          <c:min val="0"/>
        </c:scaling>
        <c:delete val="0"/>
        <c:axPos val="l"/>
        <c:majorGridlines/>
        <c:numFmt formatCode="_(&quot;$&quot;* #,##0_);_(&quot;$&quot;* \(#,##0\);_(&quot;$&quot;* &quot;-&quot;_);_(@_)" sourceLinked="0"/>
        <c:majorTickMark val="out"/>
        <c:minorTickMark val="none"/>
        <c:tickLblPos val="nextTo"/>
        <c:crossAx val="116659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700"/>
            </a:pPr>
            <a:r>
              <a:rPr lang="en-US" sz="700"/>
              <a:t>Albemarle</a:t>
            </a:r>
            <a:r>
              <a:rPr lang="en-US" sz="700" baseline="0"/>
              <a:t> County</a:t>
            </a:r>
            <a:r>
              <a:rPr lang="en-US" sz="700"/>
              <a:t> Public Schools</a:t>
            </a:r>
          </a:p>
          <a:p>
            <a:pPr>
              <a:defRPr sz="700"/>
            </a:pPr>
            <a:r>
              <a:rPr lang="en-US" sz="700"/>
              <a:t>Compensation Projections </a:t>
            </a:r>
            <a:br>
              <a:rPr lang="en-US" sz="700"/>
            </a:br>
            <a:r>
              <a:rPr lang="en-US" sz="700"/>
              <a:t>October 31, 2015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'Compensation Projections Data'!$L$17</c:f>
              <c:strCache>
                <c:ptCount val="1"/>
                <c:pt idx="0">
                  <c:v>Projected Min. Savings</c:v>
                </c:pt>
              </c:strCache>
            </c:strRef>
          </c:tx>
          <c:cat>
            <c:strRef>
              <c:f>'Compensation Projections Data'!$M$16:$O$16</c:f>
              <c:strCache>
                <c:ptCount val="3"/>
                <c:pt idx="0">
                  <c:v>September</c:v>
                </c:pt>
                <c:pt idx="1">
                  <c:v>October</c:v>
                </c:pt>
                <c:pt idx="2">
                  <c:v>November</c:v>
                </c:pt>
              </c:strCache>
            </c:strRef>
          </c:cat>
          <c:val>
            <c:numRef>
              <c:f>'Compensation Projections Data'!$M$17:$O$17</c:f>
              <c:numCache>
                <c:formatCode>"$"#,##0.00;\("$"#,##0.00\)</c:formatCode>
                <c:ptCount val="3"/>
                <c:pt idx="0">
                  <c:v>2097588.8723000004</c:v>
                </c:pt>
                <c:pt idx="1">
                  <c:v>1567697.5953000002</c:v>
                </c:pt>
                <c:pt idx="2">
                  <c:v>774669.41640000022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'Compensation Projections Data'!$L$18</c:f>
              <c:strCache>
                <c:ptCount val="1"/>
                <c:pt idx="0">
                  <c:v>Projected Max. Savings</c:v>
                </c:pt>
              </c:strCache>
            </c:strRef>
          </c:tx>
          <c:cat>
            <c:strRef>
              <c:f>'Compensation Projections Data'!$M$16:$O$16</c:f>
              <c:strCache>
                <c:ptCount val="3"/>
                <c:pt idx="0">
                  <c:v>September</c:v>
                </c:pt>
                <c:pt idx="1">
                  <c:v>October</c:v>
                </c:pt>
                <c:pt idx="2">
                  <c:v>November</c:v>
                </c:pt>
              </c:strCache>
            </c:strRef>
          </c:cat>
          <c:val>
            <c:numRef>
              <c:f>'Compensation Projections Data'!$M$18:$O$18</c:f>
              <c:numCache>
                <c:formatCode>"$"#,##0.00;\("$"#,##0.00\)</c:formatCode>
                <c:ptCount val="3"/>
                <c:pt idx="0">
                  <c:v>5349738.0236</c:v>
                </c:pt>
                <c:pt idx="1">
                  <c:v>4594286.8187999995</c:v>
                </c:pt>
                <c:pt idx="2">
                  <c:v>2044352.2824999997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'Compensation Projections Data'!$L$19</c:f>
              <c:strCache>
                <c:ptCount val="1"/>
                <c:pt idx="0">
                  <c:v>Staff Estimated Proj. Savings</c:v>
                </c:pt>
              </c:strCache>
            </c:strRef>
          </c:tx>
          <c:cat>
            <c:strRef>
              <c:f>'Compensation Projections Data'!$M$16:$O$16</c:f>
              <c:strCache>
                <c:ptCount val="3"/>
                <c:pt idx="0">
                  <c:v>September</c:v>
                </c:pt>
                <c:pt idx="1">
                  <c:v>October</c:v>
                </c:pt>
                <c:pt idx="2">
                  <c:v>November</c:v>
                </c:pt>
              </c:strCache>
            </c:strRef>
          </c:cat>
          <c:val>
            <c:numRef>
              <c:f>'Compensation Projections Data'!$M$19:$O$19</c:f>
              <c:numCache>
                <c:formatCode>"$"#,##0.00;\("$"#,##0.00\)</c:formatCode>
                <c:ptCount val="3"/>
                <c:pt idx="0" formatCode="&quot;$&quot;#,##0.00_);\(&quot;$&quot;#,##0.00\)">
                  <c:v>2452296.4090799997</c:v>
                </c:pt>
                <c:pt idx="1">
                  <c:v>1663278.4312399994</c:v>
                </c:pt>
                <c:pt idx="2" formatCode="&quot;$&quot;#,##0.00_);\(&quot;$&quot;#,##0.00\)">
                  <c:v>880437.8925999999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13728"/>
        <c:axId val="116588544"/>
      </c:lineChart>
      <c:catAx>
        <c:axId val="116713728"/>
        <c:scaling>
          <c:orientation val="minMax"/>
        </c:scaling>
        <c:delete val="0"/>
        <c:axPos val="b"/>
        <c:majorTickMark val="out"/>
        <c:minorTickMark val="none"/>
        <c:tickLblPos val="nextTo"/>
        <c:crossAx val="116588544"/>
        <c:crosses val="autoZero"/>
        <c:auto val="1"/>
        <c:lblAlgn val="ctr"/>
        <c:lblOffset val="100"/>
        <c:noMultiLvlLbl val="0"/>
      </c:catAx>
      <c:valAx>
        <c:axId val="116588544"/>
        <c:scaling>
          <c:orientation val="minMax"/>
          <c:max val="6100000"/>
          <c:min val="650000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crossAx val="11671372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Sheet4!$R$2</c:f>
              <c:strCache>
                <c:ptCount val="1"/>
                <c:pt idx="0">
                  <c:v>Variance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4.8645098633628626E-17"/>
                  <c:y val="-2.8645833333333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7.8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2.0833333333333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Sheet4!$Q$3:$Q$8</c:f>
              <c:strCache>
                <c:ptCount val="6"/>
                <c:pt idx="0">
                  <c:v>T0-5</c:v>
                </c:pt>
                <c:pt idx="1">
                  <c:v>T6-10</c:v>
                </c:pt>
                <c:pt idx="2">
                  <c:v>T11-15</c:v>
                </c:pt>
                <c:pt idx="3">
                  <c:v>T16-20</c:v>
                </c:pt>
                <c:pt idx="4">
                  <c:v>T21-25</c:v>
                </c:pt>
                <c:pt idx="5">
                  <c:v>T26-31</c:v>
                </c:pt>
              </c:strCache>
            </c:strRef>
          </c:cat>
          <c:val>
            <c:numRef>
              <c:f>Sheet4!$R$3:$R$8</c:f>
              <c:numCache>
                <c:formatCode>General</c:formatCode>
                <c:ptCount val="6"/>
                <c:pt idx="0">
                  <c:v>39.929999999999978</c:v>
                </c:pt>
                <c:pt idx="1">
                  <c:v>-10.189999999999969</c:v>
                </c:pt>
                <c:pt idx="2">
                  <c:v>-6.1700000000000159</c:v>
                </c:pt>
                <c:pt idx="3">
                  <c:v>0.6799999999999784</c:v>
                </c:pt>
                <c:pt idx="4">
                  <c:v>-0.69000000000001194</c:v>
                </c:pt>
                <c:pt idx="5">
                  <c:v>-27.389999999999986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624768"/>
        <c:axId val="116630656"/>
      </c:barChart>
      <c:catAx>
        <c:axId val="116624768"/>
        <c:scaling>
          <c:orientation val="minMax"/>
        </c:scaling>
        <c:delete val="0"/>
        <c:axPos val="b"/>
        <c:majorTickMark val="out"/>
        <c:minorTickMark val="none"/>
        <c:tickLblPos val="nextTo"/>
        <c:crossAx val="116630656"/>
        <c:crosses val="autoZero"/>
        <c:auto val="1"/>
        <c:lblAlgn val="ctr"/>
        <c:lblOffset val="100"/>
        <c:noMultiLvlLbl val="0"/>
      </c:catAx>
      <c:valAx>
        <c:axId val="116630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6624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0.84431</cdr:x>
      <cdr:y>0.69502</cdr:y>
    </cdr:from>
    <cdr:to>
      <cdr:x>0.84499</cdr:x>
      <cdr:y>0.83057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H="1">
          <a:off x="4132262" y="3125788"/>
          <a:ext cx="3330" cy="60960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chemeClr val="tx1"/>
          </a:solidFill>
          <a:headEnd type="arrow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0.26825</cdr:x>
      <cdr:y>0.23756</cdr:y>
    </cdr:from>
    <cdr:to>
      <cdr:x>0.26825</cdr:x>
      <cdr:y>0.66114</cdr:y>
    </cdr:to>
    <cdr:cxnSp macro="">
      <cdr:nvCxnSpPr>
        <cdr:cNvPr id="18" name="Straight Arrow Connector 17"/>
        <cdr:cNvCxnSpPr/>
      </cdr:nvCxnSpPr>
      <cdr:spPr>
        <a:xfrm xmlns:a="http://schemas.openxmlformats.org/drawingml/2006/main">
          <a:off x="1312862" y="1068388"/>
          <a:ext cx="24" cy="1905014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chemeClr val="tx1"/>
          </a:solidFill>
          <a:headEnd type="arrow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9BFB0-DE7A-4FD4-AFC5-B0A68D8D63A1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6CCAF-71A1-4FED-A650-E0B8DE17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31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2111 – $38K – Food, Contract SVS</a:t>
            </a:r>
          </a:p>
          <a:p>
            <a:r>
              <a:rPr lang="en-US" dirty="0" smtClean="0"/>
              <a:t>Fed </a:t>
            </a:r>
            <a:r>
              <a:rPr lang="en-US" dirty="0" err="1" smtClean="0"/>
              <a:t>Pgs</a:t>
            </a:r>
            <a:r>
              <a:rPr lang="en-US" baseline="0" dirty="0" smtClean="0"/>
              <a:t> – $77K – IP, Staff Development</a:t>
            </a:r>
          </a:p>
          <a:p>
            <a:r>
              <a:rPr lang="en-US" baseline="0" dirty="0" smtClean="0"/>
              <a:t>Media – $31K - Equipment</a:t>
            </a:r>
          </a:p>
          <a:p>
            <a:r>
              <a:rPr lang="en-US" baseline="0" dirty="0" smtClean="0"/>
              <a:t>DART – $52K – Data lines, testing materials</a:t>
            </a:r>
          </a:p>
          <a:p>
            <a:r>
              <a:rPr lang="en-US" baseline="0" dirty="0" smtClean="0"/>
              <a:t>PD – $36K – Staff Development</a:t>
            </a:r>
          </a:p>
          <a:p>
            <a:endParaRPr lang="en-US" baseline="0" dirty="0" smtClean="0"/>
          </a:p>
          <a:p>
            <a:r>
              <a:rPr lang="en-US" baseline="0" dirty="0" smtClean="0"/>
              <a:t>HR – Health Services, Consultants, Employee inoculations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6CCAF-71A1-4FED-A650-E0B8DE172C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97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6CCAF-71A1-4FED-A650-E0B8DE172C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92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VRS</a:t>
            </a:r>
            <a:r>
              <a:rPr lang="en-US" baseline="0" dirty="0" smtClean="0"/>
              <a:t> Change - paychecks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6CCAF-71A1-4FED-A650-E0B8DE172C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6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6CCAF-71A1-4FED-A650-E0B8DE172C0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5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0EB7084-5E46-475C-8256-2048ECD737D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C108B07-DE9E-42C9-9544-A64B2EE2A83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Albemarle County Public Schools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Fiscal 2014-2015 Audited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7848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 Balance Review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140414"/>
              </p:ext>
            </p:extLst>
          </p:nvPr>
        </p:nvGraphicFramePr>
        <p:xfrm>
          <a:off x="381000" y="1676400"/>
          <a:ext cx="845820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9400"/>
                <a:gridCol w="18288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Audited Fund Balance</a:t>
                      </a:r>
                      <a:r>
                        <a:rPr lang="en-US" baseline="0" dirty="0" smtClean="0"/>
                        <a:t> as of June 30, 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$3,916,010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Post-Audit Adjustment for Inventory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$32,876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u="sng" dirty="0" smtClean="0"/>
                        <a:t>Current Budgeted Use of Fund Balance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u="sng" dirty="0" smtClean="0"/>
                        <a:t>($1,623,967)</a:t>
                      </a:r>
                      <a:endParaRPr lang="en-US" u="sng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Existing Unencumbered Fund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$2,324,919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Superintendent’s Recommendations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 smtClean="0"/>
                        <a:t>($1,900,000)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Available Fund Balance After</a:t>
                      </a:r>
                      <a:r>
                        <a:rPr lang="en-US" baseline="0" dirty="0" smtClean="0"/>
                        <a:t> Implementing Recommendations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$424,919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77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315200" cy="793812"/>
          </a:xfrm>
        </p:spPr>
        <p:txBody>
          <a:bodyPr/>
          <a:lstStyle/>
          <a:p>
            <a:r>
              <a:rPr lang="en-US" dirty="0" smtClean="0"/>
              <a:t>Recommendations/Actions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1"/>
            <a:ext cx="7848600" cy="3581399"/>
          </a:xfrm>
        </p:spPr>
        <p:txBody>
          <a:bodyPr>
            <a:normAutofit/>
          </a:bodyPr>
          <a:lstStyle/>
          <a:p>
            <a:r>
              <a:rPr lang="en-US" dirty="0" smtClean="0"/>
              <a:t>Hold $1.7M in fund balance as reserves for health care and revenue (does not require a vote)</a:t>
            </a:r>
          </a:p>
          <a:p>
            <a:pPr marL="45720" indent="0">
              <a:buNone/>
            </a:pPr>
            <a:endParaRPr lang="en-US" dirty="0" smtClean="0"/>
          </a:p>
          <a:p>
            <a:r>
              <a:rPr lang="en-US" dirty="0" smtClean="0"/>
              <a:t>Approve $200,000 in use of fund balance for CSA (requires vote)</a:t>
            </a:r>
          </a:p>
          <a:p>
            <a:pPr marL="320040" lvl="1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6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Albemarle County Public Schools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Fiscal 2015-2016 Mid-Year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4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96200" cy="9144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New Processes</a:t>
            </a:r>
            <a:br>
              <a:rPr lang="en-US" sz="2800" dirty="0" smtClean="0"/>
            </a:br>
            <a:r>
              <a:rPr lang="en-US" sz="2800" dirty="0" smtClean="0"/>
              <a:t>Mid-Year Review and 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Quarter Reporting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029200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Reports will provide information on compensation savings associated with employee turnover and month to month projected cost savings associated with employee movement.  </a:t>
            </a: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3</a:t>
            </a:r>
            <a:r>
              <a:rPr lang="en-US" sz="2400" baseline="30000" dirty="0"/>
              <a:t>rd</a:t>
            </a:r>
            <a:r>
              <a:rPr lang="en-US" sz="2400" dirty="0"/>
              <a:t> Quarter Reports (March) will provide compensation reporting as well as operational updates from departments/schools.  </a:t>
            </a:r>
          </a:p>
          <a:p>
            <a:pPr marL="320040" lvl="1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8134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1"/>
            <a:ext cx="73152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October 31, 2015 Financial 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84" r="-2590" b="24052"/>
          <a:stretch/>
        </p:blipFill>
        <p:spPr>
          <a:xfrm>
            <a:off x="96192" y="2009126"/>
            <a:ext cx="9200208" cy="4696474"/>
          </a:xfrm>
        </p:spPr>
      </p:pic>
      <p:sp>
        <p:nvSpPr>
          <p:cNvPr id="5" name="Oval 4"/>
          <p:cNvSpPr/>
          <p:nvPr/>
        </p:nvSpPr>
        <p:spPr>
          <a:xfrm>
            <a:off x="304800" y="5535560"/>
            <a:ext cx="8610600" cy="380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8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752600"/>
            <a:ext cx="3962400" cy="455388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Through October only 21.39% of compensation has been expended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Historically ~28% of total compensation is expended in the final two months of the fiscal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Variances in staffing costs are not reflected until the end of the fiscal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One percentage point on compensation is equal to $1.4M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Based upon November payroll the </a:t>
            </a:r>
            <a:r>
              <a:rPr lang="en-US" dirty="0"/>
              <a:t>D</a:t>
            </a:r>
            <a:r>
              <a:rPr lang="en-US" dirty="0" smtClean="0"/>
              <a:t>ivision will have an additional savings of $880K  (including the distribution of $657K to other areas) 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985671"/>
              </p:ext>
            </p:extLst>
          </p:nvPr>
        </p:nvGraphicFramePr>
        <p:xfrm>
          <a:off x="4021138" y="1827212"/>
          <a:ext cx="4894262" cy="449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696200" cy="717612"/>
          </a:xfrm>
        </p:spPr>
        <p:txBody>
          <a:bodyPr/>
          <a:lstStyle/>
          <a:p>
            <a:r>
              <a:rPr lang="en-US" dirty="0" smtClean="0"/>
              <a:t>Year to Date Compensation Spending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75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924800" cy="838199"/>
          </a:xfrm>
        </p:spPr>
        <p:txBody>
          <a:bodyPr>
            <a:noAutofit/>
          </a:bodyPr>
          <a:lstStyle/>
          <a:p>
            <a:r>
              <a:rPr lang="en-US" sz="2800" dirty="0" smtClean="0"/>
              <a:t>Payroll Schedule Examples</a:t>
            </a:r>
            <a:br>
              <a:rPr lang="en-US" sz="2800" dirty="0" smtClean="0"/>
            </a:br>
            <a:r>
              <a:rPr lang="en-US" sz="2800" dirty="0" smtClean="0"/>
              <a:t>November Payroll 2015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1960167"/>
              </p:ext>
            </p:extLst>
          </p:nvPr>
        </p:nvGraphicFramePr>
        <p:xfrm>
          <a:off x="237688" y="3048000"/>
          <a:ext cx="8610599" cy="3326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649"/>
                <a:gridCol w="1009055"/>
                <a:gridCol w="1009055"/>
                <a:gridCol w="874514"/>
                <a:gridCol w="3565326"/>
              </a:tblGrid>
              <a:tr h="60959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Groups</a:t>
                      </a:r>
                      <a:endParaRPr lang="en-US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FTE</a:t>
                      </a:r>
                      <a:endParaRPr lang="en-US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Months</a:t>
                      </a:r>
                      <a:r>
                        <a:rPr lang="en-US" sz="1400" baseline="0" dirty="0" smtClean="0"/>
                        <a:t> Worked</a:t>
                      </a:r>
                      <a:endParaRPr lang="en-US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Checks</a:t>
                      </a:r>
                      <a:r>
                        <a:rPr lang="en-US" sz="1400" baseline="0" dirty="0" smtClean="0"/>
                        <a:t> Paid</a:t>
                      </a:r>
                      <a:endParaRPr lang="en-US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Months</a:t>
                      </a:r>
                      <a:r>
                        <a:rPr lang="en-US" sz="1400" baseline="0" dirty="0" smtClean="0"/>
                        <a:t> Paycheck Received</a:t>
                      </a:r>
                      <a:endParaRPr lang="en-US" sz="1400" dirty="0"/>
                    </a:p>
                  </a:txBody>
                  <a:tcPr anchor="b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Bus Drivers, Some School Office Staff, Nurses, Teachers and TA’s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276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September 2015 through June 2016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Teachers, TA’s, Bus Drivers, Nurses, School Office Staff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1374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September 2015 through June 2016</a:t>
                      </a:r>
                    </a:p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July 2016 paycheck booked in June 2016 </a:t>
                      </a:r>
                    </a:p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August 2016 paycheck booked June 2016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20167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 Worker and Teacher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August 2015 through June 2016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20167"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Classified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416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July 2015 through June 2016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1447800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School Division allows for acceptance of different pay schedules for school-level based employees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 month employees may elect to receive 12 paychecks </a:t>
            </a:r>
          </a:p>
        </p:txBody>
      </p:sp>
    </p:spTree>
    <p:extLst>
      <p:ext uri="{BB962C8B-B14F-4D97-AF65-F5344CB8AC3E}">
        <p14:creationId xmlns:p14="http://schemas.microsoft.com/office/powerpoint/2010/main" val="412109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676400"/>
            <a:ext cx="3636736" cy="394428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12 Month Employees were paid in July 2015.  In August 2015 both 11 month and 12 month employees receive paychecks.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September 2015 was the first month that 10 month employees receive their paycheck.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October 2015 was the first month classified employees received a partial  increase. 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November 2015 payroll was the first month where all classified employees will receive their full increase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96200" cy="565212"/>
          </a:xfrm>
        </p:spPr>
        <p:txBody>
          <a:bodyPr/>
          <a:lstStyle/>
          <a:p>
            <a:r>
              <a:rPr lang="en-US" dirty="0" smtClean="0"/>
              <a:t>Monthly Compensation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636276"/>
              </p:ext>
            </p:extLst>
          </p:nvPr>
        </p:nvGraphicFramePr>
        <p:xfrm>
          <a:off x="4114800" y="1447800"/>
          <a:ext cx="4741862" cy="485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713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905000"/>
            <a:ext cx="3636736" cy="394428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Uses 5 years of actual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July-October indicates high variability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Current year did not fully realize pay increases for 10-month classified staff until November (</a:t>
            </a:r>
            <a:r>
              <a:rPr lang="en-US" dirty="0"/>
              <a:t>t</a:t>
            </a:r>
            <a:r>
              <a:rPr lang="en-US" dirty="0" smtClean="0"/>
              <a:t>eachers received a full year increase) .  Partial increases were realized in October.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November payroll historically has shown that variability decreases as schools are fully staffed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659601"/>
              </p:ext>
            </p:extLst>
          </p:nvPr>
        </p:nvGraphicFramePr>
        <p:xfrm>
          <a:off x="4021138" y="1827212"/>
          <a:ext cx="4894262" cy="449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96200" cy="565212"/>
          </a:xfrm>
        </p:spPr>
        <p:txBody>
          <a:bodyPr/>
          <a:lstStyle/>
          <a:p>
            <a:r>
              <a:rPr lang="en-US" dirty="0" smtClean="0"/>
              <a:t>Compensation Projections (Lapse)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35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1"/>
            <a:ext cx="73152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are we projecting a savings?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077200" cy="3539527"/>
          </a:xfrm>
        </p:spPr>
        <p:txBody>
          <a:bodyPr>
            <a:normAutofit/>
          </a:bodyPr>
          <a:lstStyle/>
          <a:p>
            <a:r>
              <a:rPr lang="en-US" dirty="0" smtClean="0"/>
              <a:t>Enrollment is Low </a:t>
            </a:r>
          </a:p>
          <a:p>
            <a:pPr lvl="1"/>
            <a:r>
              <a:rPr lang="en-US" dirty="0" smtClean="0"/>
              <a:t>140 Students below projection; however, still an increase over 14-15</a:t>
            </a:r>
          </a:p>
          <a:p>
            <a:pPr lvl="1"/>
            <a:r>
              <a:rPr lang="en-US" dirty="0" smtClean="0"/>
              <a:t>Hired fewer teachers</a:t>
            </a:r>
          </a:p>
          <a:p>
            <a:pPr lvl="1"/>
            <a:r>
              <a:rPr lang="en-US" dirty="0" smtClean="0"/>
              <a:t>Holding 4 FTE to cover state </a:t>
            </a:r>
            <a:r>
              <a:rPr lang="en-US" dirty="0"/>
              <a:t>s</a:t>
            </a:r>
            <a:r>
              <a:rPr lang="en-US" dirty="0" smtClean="0"/>
              <a:t>hortfalls</a:t>
            </a:r>
          </a:p>
          <a:p>
            <a:r>
              <a:rPr lang="en-US" dirty="0" smtClean="0"/>
              <a:t>Budget to Current Year Staffing Lapse</a:t>
            </a:r>
          </a:p>
          <a:p>
            <a:pPr lvl="1"/>
            <a:r>
              <a:rPr lang="en-US" dirty="0" smtClean="0"/>
              <a:t>Teacher turnover has resulted in greater savings than typical</a:t>
            </a:r>
          </a:p>
          <a:p>
            <a:pPr lvl="1"/>
            <a:r>
              <a:rPr lang="en-US" dirty="0" smtClean="0"/>
              <a:t>Strong retirements </a:t>
            </a:r>
          </a:p>
          <a:p>
            <a:pPr lvl="2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year of 5% increase for VRS</a:t>
            </a:r>
          </a:p>
          <a:p>
            <a:pPr lvl="2"/>
            <a:r>
              <a:rPr lang="en-US" dirty="0" smtClean="0"/>
              <a:t>Improving economy</a:t>
            </a:r>
          </a:p>
          <a:p>
            <a:pPr lvl="1"/>
            <a:r>
              <a:rPr lang="en-US" dirty="0" smtClean="0"/>
              <a:t>Enrollment in health benefits have appeared to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4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7848600" cy="914400"/>
          </a:xfrm>
        </p:spPr>
        <p:txBody>
          <a:bodyPr/>
          <a:lstStyle/>
          <a:p>
            <a:r>
              <a:rPr lang="en-US" dirty="0" smtClean="0"/>
              <a:t>FY 2014-2015 Background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7315200" cy="3539527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Culture of Cut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Two years of holdback being released very late or not at all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Multiple year of budget cut discussions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Higher enrollment / Potentially </a:t>
            </a:r>
            <a:r>
              <a:rPr lang="en-US" sz="2400" dirty="0"/>
              <a:t>g</a:t>
            </a:r>
            <a:r>
              <a:rPr lang="en-US" sz="2400" dirty="0" smtClean="0"/>
              <a:t>reater </a:t>
            </a:r>
            <a:r>
              <a:rPr lang="en-US" sz="2400" dirty="0"/>
              <a:t>e</a:t>
            </a:r>
            <a:r>
              <a:rPr lang="en-US" sz="2400" dirty="0" smtClean="0"/>
              <a:t>xpenses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Low staff turnover / High benefit </a:t>
            </a:r>
            <a:r>
              <a:rPr lang="en-US" sz="2400" dirty="0"/>
              <a:t>c</a:t>
            </a:r>
            <a:r>
              <a:rPr lang="en-US" sz="2400" dirty="0" smtClean="0"/>
              <a:t>osts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Depletion of reserve accounts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Low Fund Balance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Objective to rebuild fund balance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074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1487550"/>
              </p:ext>
            </p:extLst>
          </p:nvPr>
        </p:nvGraphicFramePr>
        <p:xfrm>
          <a:off x="381000" y="1600200"/>
          <a:ext cx="7924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601980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*November Staffing assumes all vacancies are filled at T-6 rate</a:t>
            </a:r>
          </a:p>
          <a:p>
            <a:r>
              <a:rPr lang="en-US" sz="1200" dirty="0" smtClean="0"/>
              <a:t>**Total does not equal zero because we allow  TA’s to be hired instead of teachers</a:t>
            </a:r>
            <a:endParaRPr lang="en-US" sz="12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96200" cy="565212"/>
          </a:xfrm>
        </p:spPr>
        <p:txBody>
          <a:bodyPr>
            <a:noAutofit/>
          </a:bodyPr>
          <a:lstStyle/>
          <a:p>
            <a:pPr algn="ctr">
              <a:defRPr sz="1800" b="1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rgbClr val="FFFFFF"/>
                </a:solidFill>
              </a:rPr>
              <a:t>Teacher Variance Between </a:t>
            </a:r>
            <a:br>
              <a:rPr lang="en-US" sz="2000" b="1" dirty="0">
                <a:solidFill>
                  <a:srgbClr val="FFFFFF"/>
                </a:solidFill>
              </a:rPr>
            </a:br>
            <a:r>
              <a:rPr lang="en-US" sz="2000" b="1" dirty="0">
                <a:solidFill>
                  <a:srgbClr val="FFFFFF"/>
                </a:solidFill>
              </a:rPr>
              <a:t>Adopted 2016 FTE and November 2015 Actual Staffing* </a:t>
            </a:r>
          </a:p>
        </p:txBody>
      </p:sp>
    </p:spTree>
    <p:extLst>
      <p:ext uri="{BB962C8B-B14F-4D97-AF65-F5344CB8AC3E}">
        <p14:creationId xmlns:p14="http://schemas.microsoft.com/office/powerpoint/2010/main" val="2362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077200" cy="1066799"/>
          </a:xfrm>
        </p:spPr>
        <p:txBody>
          <a:bodyPr>
            <a:noAutofit/>
          </a:bodyPr>
          <a:lstStyle/>
          <a:p>
            <a:r>
              <a:rPr lang="en-US" sz="2800" dirty="0" smtClean="0"/>
              <a:t>FY 2015-16 Superintendent’s Actions to </a:t>
            </a:r>
            <a:br>
              <a:rPr lang="en-US" sz="2800" dirty="0" smtClean="0"/>
            </a:br>
            <a:r>
              <a:rPr lang="en-US" sz="2800" dirty="0" smtClean="0"/>
              <a:t>Meet Operational Needs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1057011"/>
              </p:ext>
            </p:extLst>
          </p:nvPr>
        </p:nvGraphicFramePr>
        <p:xfrm>
          <a:off x="457200" y="2209800"/>
          <a:ext cx="77724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9800"/>
                <a:gridCol w="1752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One-Time Redirection of Currently Allocated Funds*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Furniture/Space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Improvements - Elementary Focus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$200,000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Band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Instruments/Music Durable Goods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$110,000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Durable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Instructional Materials - science, library, art, cameras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$100,000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Digitizing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Records - High Schools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$140,000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Capacity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Issues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$100,000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Connect </a:t>
                      </a:r>
                      <a:r>
                        <a:rPr lang="en-US" sz="1800" b="0" i="0" u="sng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Powerschool</a:t>
                      </a:r>
                      <a:r>
                        <a:rPr 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w/ Virtual Course program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$7,500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Total Redirect Monies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$657,500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5877132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*From lapse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37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315200" cy="793812"/>
          </a:xfrm>
        </p:spPr>
        <p:txBody>
          <a:bodyPr/>
          <a:lstStyle/>
          <a:p>
            <a:r>
              <a:rPr lang="en-US" dirty="0" smtClean="0"/>
              <a:t>Recommendations/Actions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1"/>
            <a:ext cx="7315200" cy="2133600"/>
          </a:xfrm>
        </p:spPr>
        <p:txBody>
          <a:bodyPr>
            <a:normAutofit/>
          </a:bodyPr>
          <a:lstStyle/>
          <a:p>
            <a:r>
              <a:rPr lang="en-US" dirty="0" smtClean="0"/>
              <a:t>Release 10% Holdback for Schools and Departments (vote)</a:t>
            </a:r>
          </a:p>
          <a:p>
            <a:pPr marL="45720" indent="0">
              <a:buNone/>
            </a:pPr>
            <a:endParaRPr lang="en-US" dirty="0" smtClean="0"/>
          </a:p>
          <a:p>
            <a:r>
              <a:rPr lang="en-US" dirty="0" smtClean="0"/>
              <a:t>Anticipated addition to fund balance $530K</a:t>
            </a:r>
          </a:p>
          <a:p>
            <a:r>
              <a:rPr lang="en-US" dirty="0" smtClean="0"/>
              <a:t>Projections are fluid and only include compensation savings</a:t>
            </a:r>
          </a:p>
          <a:p>
            <a:pPr marL="320040" lvl="1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7482393"/>
              </p:ext>
            </p:extLst>
          </p:nvPr>
        </p:nvGraphicFramePr>
        <p:xfrm>
          <a:off x="381000" y="3429000"/>
          <a:ext cx="8458199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40"/>
                <a:gridCol w="1796277"/>
                <a:gridCol w="1943954"/>
                <a:gridCol w="1334688"/>
                <a:gridCol w="16916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Scenario</a:t>
                      </a:r>
                    </a:p>
                    <a:p>
                      <a:pPr algn="ctr"/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 Revenue Shortfall (Enrollment)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</a:t>
                      </a:r>
                    </a:p>
                    <a:p>
                      <a:pPr algn="ctr"/>
                      <a:r>
                        <a:rPr lang="en-US" dirty="0" smtClean="0"/>
                        <a:t>Compensation</a:t>
                      </a:r>
                    </a:p>
                    <a:p>
                      <a:pPr algn="ctr"/>
                      <a:r>
                        <a:rPr lang="en-US" dirty="0" smtClean="0"/>
                        <a:t>Savings 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10%</a:t>
                      </a:r>
                      <a:r>
                        <a:rPr lang="en-US" baseline="0" dirty="0" smtClean="0"/>
                        <a:t> Holdback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Anticipated Addition to Fund Balance</a:t>
                      </a:r>
                      <a:endParaRPr lang="en-US" dirty="0"/>
                    </a:p>
                  </a:txBody>
                  <a:tcPr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October 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Report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-$350,000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$880,437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$881,045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$1,411,482</a:t>
                      </a:r>
                      <a:endParaRPr lang="en-US" dirty="0"/>
                    </a:p>
                  </a:txBody>
                  <a:tcPr anchor="ctr"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Release</a:t>
                      </a:r>
                      <a:r>
                        <a:rPr lang="en-US" baseline="0" dirty="0" smtClean="0"/>
                        <a:t> Holdback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-$350,000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$880,437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$530,437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67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315200" cy="793812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1"/>
            <a:ext cx="73152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Pre-Audit vs. Audit Changes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528420"/>
              </p:ext>
            </p:extLst>
          </p:nvPr>
        </p:nvGraphicFramePr>
        <p:xfrm>
          <a:off x="457200" y="1600200"/>
          <a:ext cx="8229599" cy="250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133600"/>
                <a:gridCol w="2362200"/>
                <a:gridCol w="15239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Pre-Audit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dirty="0" smtClean="0"/>
                        <a:t>October 6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Final Audited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Difference</a:t>
                      </a:r>
                      <a:endParaRPr lang="en-US" dirty="0"/>
                    </a:p>
                  </a:txBody>
                  <a:tcPr anchor="b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State Revenues*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$45,306,767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$44,822,472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-$484,295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Federal Revenues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$3,015,144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$3,017,549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+2,405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Local Revenues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$113,685,856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$113,685,300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-$556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Expenditures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$159,119,424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$159,125,743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+$6,319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change of addition to fund balance from Pre-Audit to Audit: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-$488,765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4800" y="58674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*Auditors required revenue moved to FY15-16 even though expense was booked in FY14-15. This was due to the substantive delay of the reimbursement from the State.</a:t>
            </a:r>
            <a:endParaRPr lang="en-US" sz="1200" dirty="0"/>
          </a:p>
        </p:txBody>
      </p:sp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3176896"/>
              </p:ext>
            </p:extLst>
          </p:nvPr>
        </p:nvGraphicFramePr>
        <p:xfrm>
          <a:off x="457200" y="4419600"/>
          <a:ext cx="8229599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133600"/>
                <a:gridCol w="2362200"/>
                <a:gridCol w="15239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Pre-Audit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dirty="0" smtClean="0"/>
                        <a:t>October 6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Final Audited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Difference</a:t>
                      </a:r>
                      <a:endParaRPr lang="en-US" dirty="0"/>
                    </a:p>
                  </a:txBody>
                  <a:tcPr anchor="b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</a:t>
                      </a:r>
                      <a:r>
                        <a:rPr lang="en-US" baseline="0" dirty="0" smtClean="0"/>
                        <a:t> to Fund Balance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$2,888,343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$2,399,578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-$488,795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029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793812"/>
          </a:xfrm>
        </p:spPr>
        <p:txBody>
          <a:bodyPr/>
          <a:lstStyle/>
          <a:p>
            <a:r>
              <a:rPr lang="en-US" dirty="0" smtClean="0"/>
              <a:t>FY 2014-2015 Revenues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305800" cy="365759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000" dirty="0" smtClean="0"/>
              <a:t>Overall Revenues ~$100K more than projected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 smtClean="0"/>
              <a:t>State Revenues: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 smtClean="0"/>
              <a:t>$273,000 more than projected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 smtClean="0"/>
              <a:t>106 more </a:t>
            </a:r>
            <a:r>
              <a:rPr lang="en-US" sz="2200" dirty="0"/>
              <a:t>s</a:t>
            </a:r>
            <a:r>
              <a:rPr lang="en-US" sz="2200" dirty="0" smtClean="0"/>
              <a:t>tudents than projection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 smtClean="0"/>
              <a:t>Sales tax and basic aid increases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Small Federal and Local Changes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89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7848600" cy="793812"/>
          </a:xfrm>
        </p:spPr>
        <p:txBody>
          <a:bodyPr/>
          <a:lstStyle/>
          <a:p>
            <a:r>
              <a:rPr lang="en-US" dirty="0" smtClean="0"/>
              <a:t>FY 2014-2015 Expenditures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3434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Overall Additions to Fund Balance: $2.3M </a:t>
            </a:r>
            <a:r>
              <a:rPr lang="en-US" sz="1600" dirty="0" smtClean="0"/>
              <a:t>(1.5% of Budget)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Compensation Savings: $1.05M </a:t>
            </a:r>
            <a:r>
              <a:rPr lang="en-US" sz="1600" dirty="0"/>
              <a:t>(</a:t>
            </a:r>
            <a:r>
              <a:rPr lang="en-US" sz="1600" dirty="0" smtClean="0"/>
              <a:t>0.7% </a:t>
            </a:r>
            <a:r>
              <a:rPr lang="en-US" sz="1600" dirty="0"/>
              <a:t>of Budget)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 smtClean="0"/>
              <a:t>Includes </a:t>
            </a:r>
            <a:r>
              <a:rPr lang="en-US" sz="2200" dirty="0"/>
              <a:t>all compensation and benefit line items for K-12 </a:t>
            </a:r>
            <a:r>
              <a:rPr lang="en-US" sz="2200" dirty="0" smtClean="0"/>
              <a:t>salary account </a:t>
            </a:r>
            <a:r>
              <a:rPr lang="en-US" sz="2200" dirty="0"/>
              <a:t>and </a:t>
            </a:r>
            <a:r>
              <a:rPr lang="en-US" sz="2200" dirty="0" smtClean="0"/>
              <a:t>departments</a:t>
            </a:r>
            <a:r>
              <a:rPr lang="en-US" sz="2200" dirty="0"/>
              <a:t>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/>
              <a:t>Includes </a:t>
            </a:r>
            <a:r>
              <a:rPr lang="en-US" sz="2200" dirty="0" smtClean="0"/>
              <a:t>“other </a:t>
            </a:r>
            <a:r>
              <a:rPr lang="en-US" sz="2200" dirty="0"/>
              <a:t>w</a:t>
            </a:r>
            <a:r>
              <a:rPr lang="en-US" sz="2200" dirty="0" smtClean="0"/>
              <a:t>ages </a:t>
            </a:r>
            <a:r>
              <a:rPr lang="en-US" sz="2200" dirty="0"/>
              <a:t>and </a:t>
            </a:r>
            <a:r>
              <a:rPr lang="en-US" sz="2200" dirty="0" smtClean="0"/>
              <a:t>benefits</a:t>
            </a:r>
            <a:r>
              <a:rPr lang="en-US" sz="2200" dirty="0"/>
              <a:t>” from </a:t>
            </a:r>
            <a:r>
              <a:rPr lang="en-US" sz="2200" dirty="0" smtClean="0"/>
              <a:t>departmental accounts</a:t>
            </a: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Operations Savings: $1.3M </a:t>
            </a:r>
            <a:r>
              <a:rPr lang="en-US" sz="1600" dirty="0"/>
              <a:t>(0.8% of Budget)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9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315200" cy="793812"/>
          </a:xfrm>
        </p:spPr>
        <p:txBody>
          <a:bodyPr/>
          <a:lstStyle/>
          <a:p>
            <a:r>
              <a:rPr lang="en-US" dirty="0" smtClean="0"/>
              <a:t>FY 2014-2015 Compensation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365760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/>
              <a:t>Savings: $1.05M </a:t>
            </a:r>
            <a:r>
              <a:rPr lang="en-US" sz="1800" dirty="0"/>
              <a:t>(0.7% of Budget</a:t>
            </a:r>
            <a:r>
              <a:rPr lang="en-US" sz="1800" dirty="0" smtClean="0"/>
              <a:t>)</a:t>
            </a:r>
            <a:endParaRPr lang="en-US" sz="1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~500K Teacher Salary Savings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Retirements, Turnover and Lag in Hiring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~$125K Savings for Unfilled Assistant Superintendent position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~$345K Savings in Building Services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Unfilled vacancies due unusual turnover/difficulty hiring qualified workers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~$125K  Additional Savings in Other </a:t>
            </a:r>
            <a:r>
              <a:rPr lang="en-US" sz="2400" dirty="0"/>
              <a:t>A</a:t>
            </a:r>
            <a:r>
              <a:rPr lang="en-US" sz="2400" dirty="0" smtClean="0"/>
              <a:t>ccounts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83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96200" cy="793812"/>
          </a:xfrm>
        </p:spPr>
        <p:txBody>
          <a:bodyPr/>
          <a:lstStyle/>
          <a:p>
            <a:r>
              <a:rPr lang="en-US" dirty="0" smtClean="0"/>
              <a:t>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0292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Savings: $1.3M </a:t>
            </a:r>
            <a:r>
              <a:rPr lang="en-US" sz="1800" dirty="0"/>
              <a:t>(0.8% of Budget)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smtClean="0"/>
              <a:t>Major Contributors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PREP/SPED Savings ($427K)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Schools Savings/Carryover ($349K</a:t>
            </a:r>
            <a:r>
              <a:rPr lang="en-US" sz="24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Overall Instructional/Tech Departments Savings ($236K)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Insurance Savings ($136K)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Board Reserve ($58K)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Employee Services ($50K)</a:t>
            </a:r>
          </a:p>
          <a:p>
            <a:pPr lvl="1"/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87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79248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 Balance Review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198463"/>
              </p:ext>
            </p:extLst>
          </p:nvPr>
        </p:nvGraphicFramePr>
        <p:xfrm>
          <a:off x="381000" y="1676400"/>
          <a:ext cx="80010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600"/>
                <a:gridCol w="20574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Audited Fund Balance</a:t>
                      </a:r>
                      <a:r>
                        <a:rPr lang="en-US" baseline="0" dirty="0" smtClean="0"/>
                        <a:t> as of June 30, 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$3,916,010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Post-Audit Adjustment for Inventory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$32,876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u="sng" dirty="0" smtClean="0"/>
                        <a:t>Current Budgeted Use of Fund Balance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u="sng" dirty="0" smtClean="0"/>
                        <a:t>($1,623,967)</a:t>
                      </a:r>
                      <a:endParaRPr lang="en-US" u="sng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Existing Unencumbered Fund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$2,324,919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04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96200" cy="7938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Recommended Use of Fund Balance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099059"/>
              </p:ext>
            </p:extLst>
          </p:nvPr>
        </p:nvGraphicFramePr>
        <p:xfrm>
          <a:off x="381000" y="1828800"/>
          <a:ext cx="8229600" cy="234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5100"/>
                <a:gridCol w="1714500"/>
              </a:tblGrid>
              <a:tr h="4699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Amount</a:t>
                      </a: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Reserve for Health Insurance Fund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$1,200,000</a:t>
                      </a:r>
                      <a:endParaRPr lang="en-US" dirty="0"/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Replenish the CSA Fund*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$200,000</a:t>
                      </a:r>
                      <a:endParaRPr lang="en-US" dirty="0"/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1800" u="sng" dirty="0" smtClean="0"/>
                        <a:t>Establish Revenue Reserves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dirty="0" smtClean="0"/>
                        <a:t>$500,000</a:t>
                      </a:r>
                      <a:endParaRPr lang="en-US" u="sng" dirty="0"/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Recommended Use of Fund 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$1,900,000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5899666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*Requires School Board and BOS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6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3623</TotalTime>
  <Words>1218</Words>
  <Application>Microsoft Office PowerPoint</Application>
  <PresentationFormat>On-screen Show (4:3)</PresentationFormat>
  <Paragraphs>263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Perspective</vt:lpstr>
      <vt:lpstr>Albemarle County Public Schools</vt:lpstr>
      <vt:lpstr>FY 2014-2015 Background </vt:lpstr>
      <vt:lpstr>Pre-Audit vs. Audit Changes</vt:lpstr>
      <vt:lpstr>FY 2014-2015 Revenues</vt:lpstr>
      <vt:lpstr>FY 2014-2015 Expenditures</vt:lpstr>
      <vt:lpstr>FY 2014-2015 Compensation</vt:lpstr>
      <vt:lpstr>Operations</vt:lpstr>
      <vt:lpstr>Fund Balance Review</vt:lpstr>
      <vt:lpstr>Recommended Use of Fund Balance</vt:lpstr>
      <vt:lpstr>Fund Balance Review</vt:lpstr>
      <vt:lpstr>Recommendations/Actions</vt:lpstr>
      <vt:lpstr>Albemarle County Public Schools</vt:lpstr>
      <vt:lpstr>New Processes Mid-Year Review and 3rd Quarter Reporting</vt:lpstr>
      <vt:lpstr>October 31, 2015 Financial Report</vt:lpstr>
      <vt:lpstr>Year to Date Compensation Spending</vt:lpstr>
      <vt:lpstr>Payroll Schedule Examples November Payroll 2015</vt:lpstr>
      <vt:lpstr>Monthly Compensation</vt:lpstr>
      <vt:lpstr>Compensation Projections (Lapse)</vt:lpstr>
      <vt:lpstr>Why are we projecting a savings?</vt:lpstr>
      <vt:lpstr>Teacher Variance Between  Adopted 2016 FTE and November 2015 Actual Staffing* </vt:lpstr>
      <vt:lpstr>FY 2015-16 Superintendent’s Actions to  Meet Operational Needs</vt:lpstr>
      <vt:lpstr>Recommendations/Actions</vt:lpstr>
      <vt:lpstr>Questions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Albemarle County Public Schools</dc:title>
  <dc:creator>acps</dc:creator>
  <cp:lastModifiedBy>Office of Technology</cp:lastModifiedBy>
  <cp:revision>84</cp:revision>
  <cp:lastPrinted>2015-12-10T19:12:05Z</cp:lastPrinted>
  <dcterms:created xsi:type="dcterms:W3CDTF">2015-12-07T13:18:45Z</dcterms:created>
  <dcterms:modified xsi:type="dcterms:W3CDTF">2015-12-10T19:40:28Z</dcterms:modified>
</cp:coreProperties>
</file>